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60" r:id="rId3"/>
    <p:sldId id="289" r:id="rId4"/>
    <p:sldId id="291"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D8BD707-D9CF-40AE-B4C6-C98DA3205C09}"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3877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8BD707-D9CF-40AE-B4C6-C98DA3205C09}"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0964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8BD707-D9CF-40AE-B4C6-C98DA3205C09}"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89144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D8BD707-D9CF-40AE-B4C6-C98DA3205C09}"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19091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3540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D8BD707-D9CF-40AE-B4C6-C98DA3205C09}" type="datetimeFigureOut">
              <a:rPr lang="en-US" smtClean="0"/>
              <a:pPr/>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84138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D8BD707-D9CF-40AE-B4C6-C98DA3205C09}" type="datetimeFigureOut">
              <a:rPr lang="en-US" smtClean="0"/>
              <a:pPr/>
              <a:t>5/31/2019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75083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D8BD707-D9CF-40AE-B4C6-C98DA3205C09}" type="datetimeFigureOut">
              <a:rPr lang="en-US" smtClean="0"/>
              <a:pPr/>
              <a:t>5/31/2019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6048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92913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02883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9588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4767263"/>
            <a:ext cx="2133600" cy="273844"/>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5/31/2019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4767263"/>
            <a:ext cx="2133600" cy="273844"/>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745726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7150"/>
            <a:ext cx="7924800" cy="381000"/>
          </a:xfrm>
        </p:spPr>
        <p:style>
          <a:lnRef idx="1">
            <a:schemeClr val="accent1"/>
          </a:lnRef>
          <a:fillRef idx="2">
            <a:schemeClr val="accent1"/>
          </a:fillRef>
          <a:effectRef idx="1">
            <a:schemeClr val="accent1"/>
          </a:effectRef>
          <a:fontRef idx="minor">
            <a:schemeClr val="dk1"/>
          </a:fontRef>
        </p:style>
        <p:txBody>
          <a:bodyPr>
            <a:noAutofit/>
          </a:bodyPr>
          <a:lstStyle/>
          <a:p>
            <a:r>
              <a:rPr lang="en-US" sz="2800" b="1" dirty="0">
                <a:latin typeface="Times New Roman" panose="02020603050405020304" pitchFamily="18" charset="0"/>
                <a:cs typeface="Times New Roman" panose="02020603050405020304" pitchFamily="18" charset="0"/>
              </a:rPr>
              <a:t>Castration</a:t>
            </a:r>
            <a:endParaRPr lang="fa-IR"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514351"/>
            <a:ext cx="8839200" cy="4572000"/>
          </a:xfrm>
        </p:spPr>
        <p:style>
          <a:lnRef idx="2">
            <a:schemeClr val="accent1"/>
          </a:lnRef>
          <a:fillRef idx="1">
            <a:schemeClr val="lt1"/>
          </a:fillRef>
          <a:effectRef idx="0">
            <a:schemeClr val="accent1"/>
          </a:effectRef>
          <a:fontRef idx="minor">
            <a:schemeClr val="dk1"/>
          </a:fontRef>
        </p:style>
        <p:txBody>
          <a:bodyPr>
            <a:noAutofit/>
          </a:bodyPr>
          <a:lstStyle/>
          <a:p>
            <a:pPr marL="0" indent="0" algn="just" rtl="0">
              <a:lnSpc>
                <a:spcPct val="150000"/>
              </a:lnSpc>
              <a:buNone/>
            </a:pPr>
            <a:r>
              <a:rPr lang="en-US" sz="2400" dirty="0"/>
              <a:t>Castration is defined as the destruction or removal of the testes, epididymis, and a part of spermatic cord from a male animal e.g. ram, buck, bull.</a:t>
            </a:r>
          </a:p>
          <a:p>
            <a:pPr marL="0" indent="0" algn="just" rtl="0">
              <a:lnSpc>
                <a:spcPct val="150000"/>
              </a:lnSpc>
              <a:buNone/>
            </a:pPr>
            <a:r>
              <a:rPr lang="en-US" sz="2400" dirty="0"/>
              <a:t>Castration causes sterilization (preventing the animal from reproducing); </a:t>
            </a:r>
            <a:r>
              <a:rPr lang="en-US" sz="2400" dirty="0" smtClean="0"/>
              <a:t>castration </a:t>
            </a:r>
            <a:r>
              <a:rPr lang="en-US" sz="2400" dirty="0"/>
              <a:t>also greatly reduces the production of </a:t>
            </a:r>
            <a:r>
              <a:rPr lang="en-US" sz="2400" dirty="0" smtClean="0"/>
              <a:t> </a:t>
            </a:r>
            <a:r>
              <a:rPr lang="en-US" sz="2400" dirty="0"/>
              <a:t>hormones, such as testosterone. Surgical castration in animals is often called neutering.</a:t>
            </a:r>
          </a:p>
          <a:p>
            <a:pPr marL="0" indent="0" algn="just" rtl="0">
              <a:lnSpc>
                <a:spcPct val="150000"/>
              </a:lnSpc>
              <a:buNone/>
            </a:pPr>
            <a:endParaRPr lang="fa-IR" sz="2400" dirty="0"/>
          </a:p>
        </p:txBody>
      </p:sp>
    </p:spTree>
    <p:extLst>
      <p:ext uri="{BB962C8B-B14F-4D97-AF65-F5344CB8AC3E}">
        <p14:creationId xmlns:p14="http://schemas.microsoft.com/office/powerpoint/2010/main" val="2333131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90549"/>
            <a:ext cx="8763000" cy="4485947"/>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marL="0" indent="0" algn="just" rtl="0">
              <a:lnSpc>
                <a:spcPct val="150000"/>
              </a:lnSpc>
              <a:buNone/>
            </a:pPr>
            <a:r>
              <a:rPr lang="en-US" sz="2800" b="1" dirty="0" smtClean="0">
                <a:cs typeface="+mj-cs"/>
              </a:rPr>
              <a:t>-Classification </a:t>
            </a:r>
            <a:r>
              <a:rPr lang="en-US" sz="2800" b="1" dirty="0">
                <a:cs typeface="+mj-cs"/>
              </a:rPr>
              <a:t>of Castration techniques</a:t>
            </a:r>
          </a:p>
          <a:p>
            <a:pPr marL="0" indent="0" algn="just" rtl="0">
              <a:lnSpc>
                <a:spcPct val="150000"/>
              </a:lnSpc>
              <a:buNone/>
            </a:pPr>
            <a:r>
              <a:rPr lang="en-US" sz="2400" dirty="0">
                <a:cs typeface="+mj-cs"/>
              </a:rPr>
              <a:t>1-surgical (open or closed, </a:t>
            </a:r>
            <a:r>
              <a:rPr lang="en-US" sz="2400" dirty="0" err="1">
                <a:cs typeface="+mj-cs"/>
              </a:rPr>
              <a:t>prescrotal</a:t>
            </a:r>
            <a:r>
              <a:rPr lang="en-US" sz="2400" dirty="0">
                <a:cs typeface="+mj-cs"/>
              </a:rPr>
              <a:t> or scrotal ablation)</a:t>
            </a:r>
          </a:p>
          <a:p>
            <a:pPr marL="0" indent="0" algn="just" rtl="0">
              <a:lnSpc>
                <a:spcPct val="150000"/>
              </a:lnSpc>
              <a:buNone/>
            </a:pPr>
            <a:r>
              <a:rPr lang="en-US" sz="2400" dirty="0">
                <a:cs typeface="+mj-cs"/>
              </a:rPr>
              <a:t>2-physical (</a:t>
            </a:r>
            <a:r>
              <a:rPr lang="en-US" sz="2400" dirty="0" smtClean="0">
                <a:cs typeface="+mj-cs"/>
              </a:rPr>
              <a:t>bloodless </a:t>
            </a:r>
            <a:r>
              <a:rPr lang="en-US" sz="2400" dirty="0">
                <a:cs typeface="+mj-cs"/>
              </a:rPr>
              <a:t>methods of castration </a:t>
            </a:r>
            <a:r>
              <a:rPr lang="en-US" sz="2400" dirty="0" err="1">
                <a:cs typeface="+mj-cs"/>
              </a:rPr>
              <a:t>Burdizzo</a:t>
            </a:r>
            <a:r>
              <a:rPr lang="en-US" sz="2400" dirty="0" smtClean="0">
                <a:cs typeface="+mj-cs"/>
              </a:rPr>
              <a:t>, and </a:t>
            </a:r>
            <a:r>
              <a:rPr lang="en-US" sz="2400" dirty="0">
                <a:cs typeface="+mj-cs"/>
              </a:rPr>
              <a:t>elastration)</a:t>
            </a:r>
          </a:p>
          <a:p>
            <a:pPr marL="0" indent="0" algn="just" rtl="0">
              <a:lnSpc>
                <a:spcPct val="150000"/>
              </a:lnSpc>
              <a:buNone/>
            </a:pPr>
            <a:r>
              <a:rPr lang="en-US" sz="2400" dirty="0">
                <a:cs typeface="+mj-cs"/>
              </a:rPr>
              <a:t>3-chemical (formalin</a:t>
            </a:r>
            <a:r>
              <a:rPr lang="en-US" sz="2400" dirty="0" smtClean="0">
                <a:cs typeface="+mj-cs"/>
              </a:rPr>
              <a:t>)</a:t>
            </a:r>
          </a:p>
          <a:p>
            <a:pPr marL="0" indent="0" algn="just" rtl="0">
              <a:lnSpc>
                <a:spcPct val="150000"/>
              </a:lnSpc>
              <a:buNone/>
            </a:pPr>
            <a:r>
              <a:rPr lang="en-US" sz="2400" b="1" dirty="0" smtClean="0">
                <a:cs typeface="+mj-cs"/>
              </a:rPr>
              <a:t>-</a:t>
            </a:r>
            <a:r>
              <a:rPr lang="en-US" sz="2400" b="1" dirty="0">
                <a:cs typeface="+mj-cs"/>
              </a:rPr>
              <a:t>surgical castration techniques</a:t>
            </a:r>
          </a:p>
          <a:p>
            <a:pPr marL="0" indent="0" algn="just" rtl="0">
              <a:lnSpc>
                <a:spcPct val="150000"/>
              </a:lnSpc>
              <a:buNone/>
            </a:pPr>
            <a:r>
              <a:rPr lang="en-US" sz="2400" dirty="0">
                <a:cs typeface="+mj-cs"/>
              </a:rPr>
              <a:t>1-Prescrotal castration</a:t>
            </a:r>
          </a:p>
          <a:p>
            <a:pPr marL="0" indent="0" algn="just" rtl="0">
              <a:lnSpc>
                <a:spcPct val="150000"/>
              </a:lnSpc>
              <a:buNone/>
            </a:pPr>
            <a:r>
              <a:rPr lang="en-US" sz="2400" dirty="0">
                <a:cs typeface="+mj-cs"/>
              </a:rPr>
              <a:t>    A-Open </a:t>
            </a:r>
            <a:r>
              <a:rPr lang="en-US" sz="2400" dirty="0" err="1">
                <a:cs typeface="+mj-cs"/>
              </a:rPr>
              <a:t>prescrotal</a:t>
            </a:r>
            <a:r>
              <a:rPr lang="en-US" sz="2400" dirty="0">
                <a:cs typeface="+mj-cs"/>
              </a:rPr>
              <a:t> Castration.</a:t>
            </a:r>
          </a:p>
          <a:p>
            <a:pPr marL="0" indent="0" algn="just" rtl="0">
              <a:lnSpc>
                <a:spcPct val="150000"/>
              </a:lnSpc>
              <a:buNone/>
            </a:pPr>
            <a:r>
              <a:rPr lang="en-US" sz="2400" dirty="0">
                <a:cs typeface="+mj-cs"/>
              </a:rPr>
              <a:t>    B-closed </a:t>
            </a:r>
            <a:r>
              <a:rPr lang="en-US" sz="2400" dirty="0" err="1">
                <a:cs typeface="+mj-cs"/>
              </a:rPr>
              <a:t>prescrotal</a:t>
            </a:r>
            <a:r>
              <a:rPr lang="en-US" sz="2400" dirty="0">
                <a:cs typeface="+mj-cs"/>
              </a:rPr>
              <a:t> castration</a:t>
            </a:r>
          </a:p>
          <a:p>
            <a:pPr marL="0" indent="0" algn="just" rtl="0">
              <a:lnSpc>
                <a:spcPct val="150000"/>
              </a:lnSpc>
              <a:buNone/>
            </a:pPr>
            <a:r>
              <a:rPr lang="en-US" sz="2400" dirty="0">
                <a:cs typeface="+mj-cs"/>
              </a:rPr>
              <a:t>2- Scrotal </a:t>
            </a:r>
            <a:r>
              <a:rPr lang="en-US" sz="2400" dirty="0" smtClean="0">
                <a:cs typeface="+mj-cs"/>
              </a:rPr>
              <a:t>ablation:       </a:t>
            </a:r>
            <a:r>
              <a:rPr lang="en-US" sz="2400" dirty="0">
                <a:cs typeface="+mj-cs"/>
              </a:rPr>
              <a:t>A-open    B-closed </a:t>
            </a:r>
          </a:p>
          <a:p>
            <a:pPr marL="0" indent="0" algn="just" rtl="0">
              <a:lnSpc>
                <a:spcPct val="150000"/>
              </a:lnSpc>
              <a:buNone/>
            </a:pPr>
            <a:endParaRPr lang="en-US" sz="2400" dirty="0">
              <a:cs typeface="+mj-cs"/>
            </a:endParaRPr>
          </a:p>
          <a:p>
            <a:pPr marL="0" indent="0" algn="just" rtl="0">
              <a:lnSpc>
                <a:spcPct val="150000"/>
              </a:lnSpc>
              <a:buNone/>
            </a:pPr>
            <a:endParaRPr lang="fa-IR" sz="2400" dirty="0">
              <a:cs typeface="+mj-cs"/>
            </a:endParaRPr>
          </a:p>
        </p:txBody>
      </p:sp>
      <p:sp>
        <p:nvSpPr>
          <p:cNvPr id="4" name="Title 1"/>
          <p:cNvSpPr>
            <a:spLocks noGrp="1"/>
          </p:cNvSpPr>
          <p:nvPr>
            <p:ph type="title"/>
          </p:nvPr>
        </p:nvSpPr>
        <p:spPr>
          <a:xfrm>
            <a:off x="457200" y="57150"/>
            <a:ext cx="8229600" cy="381000"/>
          </a:xfrm>
          <a:ln/>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sz="2800" dirty="0">
                <a:solidFill>
                  <a:schemeClr val="tx1"/>
                </a:solidFill>
              </a:rPr>
              <a:t>Castration</a:t>
            </a:r>
            <a:endParaRPr lang="fa-IR" sz="2800" dirty="0">
              <a:solidFill>
                <a:schemeClr val="tx1"/>
              </a:solidFill>
            </a:endParaRPr>
          </a:p>
        </p:txBody>
      </p:sp>
      <p:cxnSp>
        <p:nvCxnSpPr>
          <p:cNvPr id="5" name="Straight Connector 4"/>
          <p:cNvCxnSpPr/>
          <p:nvPr/>
        </p:nvCxnSpPr>
        <p:spPr>
          <a:xfrm>
            <a:off x="1676400" y="2571750"/>
            <a:ext cx="62484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613700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14350"/>
            <a:ext cx="8991600" cy="4495800"/>
          </a:xfrm>
        </p:spPr>
        <p:style>
          <a:lnRef idx="2">
            <a:schemeClr val="accent2"/>
          </a:lnRef>
          <a:fillRef idx="1">
            <a:schemeClr val="lt1"/>
          </a:fillRef>
          <a:effectRef idx="0">
            <a:schemeClr val="accent2"/>
          </a:effectRef>
          <a:fontRef idx="minor">
            <a:schemeClr val="dk1"/>
          </a:fontRef>
        </p:style>
        <p:txBody>
          <a:bodyPr>
            <a:noAutofit/>
          </a:bodyPr>
          <a:lstStyle/>
          <a:p>
            <a:pPr marL="0" indent="0" algn="just" rtl="0">
              <a:lnSpc>
                <a:spcPct val="150000"/>
              </a:lnSpc>
              <a:buNone/>
            </a:pPr>
            <a:r>
              <a:rPr lang="en-US" sz="2300" dirty="0" err="1" smtClean="0">
                <a:latin typeface="Times New Roman" panose="02020603050405020304" pitchFamily="18" charset="0"/>
                <a:cs typeface="Times New Roman" panose="02020603050405020304" pitchFamily="18" charset="0"/>
              </a:rPr>
              <a:t>Burdizzo</a:t>
            </a:r>
            <a:endParaRPr lang="en-US" sz="2300" dirty="0">
              <a:latin typeface="Times New Roman" panose="02020603050405020304" pitchFamily="18" charset="0"/>
              <a:cs typeface="Times New Roman" panose="02020603050405020304" pitchFamily="18" charset="0"/>
            </a:endParaRPr>
          </a:p>
          <a:p>
            <a:pPr marL="0" indent="0" algn="just" rtl="0">
              <a:lnSpc>
                <a:spcPct val="150000"/>
              </a:lnSpc>
              <a:buNone/>
            </a:pPr>
            <a:r>
              <a:rPr lang="en-US" sz="1900" dirty="0">
                <a:latin typeface="Times New Roman" panose="02020603050405020304" pitchFamily="18" charset="0"/>
                <a:cs typeface="Times New Roman" panose="02020603050405020304" pitchFamily="18" charset="0"/>
              </a:rPr>
              <a:t>Because an incision is not required, castration by </a:t>
            </a:r>
            <a:r>
              <a:rPr lang="en-US" sz="1900" dirty="0" err="1">
                <a:latin typeface="Times New Roman" panose="02020603050405020304" pitchFamily="18" charset="0"/>
                <a:cs typeface="Times New Roman" panose="02020603050405020304" pitchFamily="18" charset="0"/>
              </a:rPr>
              <a:t>burdizzo</a:t>
            </a:r>
            <a:r>
              <a:rPr lang="en-US" sz="1900" dirty="0">
                <a:latin typeface="Times New Roman" panose="02020603050405020304" pitchFamily="18" charset="0"/>
                <a:cs typeface="Times New Roman" panose="02020603050405020304" pitchFamily="18" charset="0"/>
              </a:rPr>
              <a:t> is usually bloodless and, according to some research, has a lower risk of infection, compared with traditional methods.</a:t>
            </a:r>
          </a:p>
          <a:p>
            <a:pPr marL="0" indent="0" algn="just" rtl="0">
              <a:lnSpc>
                <a:spcPct val="150000"/>
              </a:lnSpc>
              <a:buNone/>
            </a:pPr>
            <a:r>
              <a:rPr lang="en-US" sz="1900" dirty="0">
                <a:latin typeface="Times New Roman" panose="02020603050405020304" pitchFamily="18" charset="0"/>
                <a:cs typeface="Times New Roman" panose="02020603050405020304" pitchFamily="18" charset="0"/>
              </a:rPr>
              <a:t>The </a:t>
            </a:r>
            <a:r>
              <a:rPr lang="en-US" sz="1900" dirty="0" err="1">
                <a:latin typeface="Times New Roman" panose="02020603050405020304" pitchFamily="18" charset="0"/>
                <a:cs typeface="Times New Roman" panose="02020603050405020304" pitchFamily="18" charset="0"/>
              </a:rPr>
              <a:t>Burdizzo</a:t>
            </a:r>
            <a:r>
              <a:rPr lang="en-US" sz="1900" dirty="0">
                <a:latin typeface="Times New Roman" panose="02020603050405020304" pitchFamily="18" charset="0"/>
                <a:cs typeface="Times New Roman" panose="02020603050405020304" pitchFamily="18" charset="0"/>
              </a:rPr>
              <a:t> is a castration device which employs a large clamp designed to break the blood vessels leading into the testicles. Once the blood supply to the testicles is lost, testicular necrosis occurs, and the testicles shrink, soften, and eventually deteriorate completely. When the device is used, the operator crushes the spermatic cords one at a time, leaving a space in between in order to prevent an interruption of blood-flow to the scrotum. The </a:t>
            </a:r>
            <a:r>
              <a:rPr lang="en-US" sz="1900" dirty="0" err="1">
                <a:latin typeface="Times New Roman" panose="02020603050405020304" pitchFamily="18" charset="0"/>
                <a:cs typeface="Times New Roman" panose="02020603050405020304" pitchFamily="18" charset="0"/>
              </a:rPr>
              <a:t>burdizzo</a:t>
            </a:r>
            <a:r>
              <a:rPr lang="en-US" sz="1900" dirty="0">
                <a:latin typeface="Times New Roman" panose="02020603050405020304" pitchFamily="18" charset="0"/>
                <a:cs typeface="Times New Roman" panose="02020603050405020304" pitchFamily="18" charset="0"/>
              </a:rPr>
              <a:t> is used in cattle and sheep.</a:t>
            </a:r>
          </a:p>
          <a:p>
            <a:pPr marL="0" indent="0" algn="just" rtl="0">
              <a:lnSpc>
                <a:spcPct val="150000"/>
              </a:lnSpc>
              <a:buNone/>
            </a:pPr>
            <a:endParaRPr lang="fa-IR" sz="23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1219200" y="57150"/>
            <a:ext cx="6934200" cy="400050"/>
          </a:xfrm>
          <a:ln/>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3200" dirty="0" err="1"/>
              <a:t>Burdizzo</a:t>
            </a:r>
            <a:endParaRPr lang="fa-IR" sz="3200" dirty="0"/>
          </a:p>
        </p:txBody>
      </p:sp>
    </p:spTree>
    <p:extLst>
      <p:ext uri="{BB962C8B-B14F-4D97-AF65-F5344CB8AC3E}">
        <p14:creationId xmlns:p14="http://schemas.microsoft.com/office/powerpoint/2010/main" val="3027782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90550"/>
            <a:ext cx="8991600" cy="4552950"/>
          </a:xfrm>
        </p:spPr>
        <p:style>
          <a:lnRef idx="2">
            <a:schemeClr val="accent2"/>
          </a:lnRef>
          <a:fillRef idx="1">
            <a:schemeClr val="lt1"/>
          </a:fillRef>
          <a:effectRef idx="0">
            <a:schemeClr val="accent2"/>
          </a:effectRef>
          <a:fontRef idx="minor">
            <a:schemeClr val="dk1"/>
          </a:fontRef>
        </p:style>
        <p:txBody>
          <a:bodyPr>
            <a:noAutofit/>
          </a:bodyPr>
          <a:lstStyle/>
          <a:p>
            <a:pPr marL="0" indent="0" algn="just" rtl="0">
              <a:lnSpc>
                <a:spcPct val="150000"/>
              </a:lnSpc>
              <a:buNone/>
            </a:pPr>
            <a:r>
              <a:rPr lang="en-US" sz="2200" dirty="0" smtClean="0">
                <a:latin typeface="Times New Roman" panose="02020603050405020304" pitchFamily="18" charset="0"/>
                <a:cs typeface="Times New Roman" panose="02020603050405020304" pitchFamily="18" charset="0"/>
              </a:rPr>
              <a:t>elastration (rubber ring) </a:t>
            </a:r>
            <a:endParaRPr lang="en-US" sz="2200" dirty="0">
              <a:latin typeface="Times New Roman" panose="02020603050405020304" pitchFamily="18" charset="0"/>
              <a:cs typeface="Times New Roman" panose="02020603050405020304" pitchFamily="18" charset="0"/>
            </a:endParaRPr>
          </a:p>
          <a:p>
            <a:pPr marL="0" indent="0" algn="just" rtl="0">
              <a:lnSpc>
                <a:spcPct val="150000"/>
              </a:lnSpc>
              <a:buNone/>
            </a:pPr>
            <a:r>
              <a:rPr lang="en-US" sz="2200" dirty="0" smtClean="0">
                <a:latin typeface="Times New Roman" panose="02020603050405020304" pitchFamily="18" charset="0"/>
                <a:cs typeface="Times New Roman" panose="02020603050405020304" pitchFamily="18" charset="0"/>
              </a:rPr>
              <a:t>Elastration </a:t>
            </a:r>
            <a:r>
              <a:rPr lang="en-US" sz="2200" dirty="0">
                <a:latin typeface="Times New Roman" panose="02020603050405020304" pitchFamily="18" charset="0"/>
                <a:cs typeface="Times New Roman" panose="02020603050405020304" pitchFamily="18" charset="0"/>
              </a:rPr>
              <a:t>is a bloodless method of male castration commonly used for livestock. Elastration is simply banding the body part (scrotum or tail) until it drops off. This method is favored for its simplicity, low cost, and minimal training requirements.</a:t>
            </a:r>
          </a:p>
          <a:p>
            <a:pPr marL="0" indent="0" algn="just" rtl="0">
              <a:lnSpc>
                <a:spcPct val="150000"/>
              </a:lnSpc>
              <a:buNone/>
            </a:pPr>
            <a:r>
              <a:rPr lang="en-US" sz="2200" dirty="0">
                <a:latin typeface="Times New Roman" panose="02020603050405020304" pitchFamily="18" charset="0"/>
                <a:cs typeface="Times New Roman" panose="02020603050405020304" pitchFamily="18" charset="0"/>
              </a:rPr>
              <a:t>Elastration is the most common method used in castrate sheep, goats, and cattle</a:t>
            </a:r>
          </a:p>
          <a:p>
            <a:pPr marL="0" indent="0" algn="just" rtl="0">
              <a:lnSpc>
                <a:spcPct val="150000"/>
              </a:lnSpc>
              <a:buNone/>
            </a:pPr>
            <a:endParaRPr lang="fa-IR" sz="22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1219200" y="133350"/>
            <a:ext cx="6934200" cy="400050"/>
          </a:xfrm>
          <a:ln/>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3200" dirty="0" smtClean="0"/>
              <a:t>Elastration</a:t>
            </a:r>
            <a:endParaRPr lang="en-US" sz="3200" dirty="0"/>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2496" y="642919"/>
            <a:ext cx="5371504" cy="4370037"/>
          </a:xfrm>
          <a:prstGeom prst="rect">
            <a:avLst/>
          </a:prstGeom>
        </p:spPr>
        <p:style>
          <a:lnRef idx="2">
            <a:schemeClr val="accent2"/>
          </a:lnRef>
          <a:fillRef idx="1">
            <a:schemeClr val="lt1"/>
          </a:fillRef>
          <a:effectRef idx="0">
            <a:schemeClr val="accent2"/>
          </a:effectRef>
          <a:fontRef idx="minor">
            <a:schemeClr val="dk1"/>
          </a:fontRef>
        </p:style>
      </p:pic>
      <p:sp>
        <p:nvSpPr>
          <p:cNvPr id="6" name="Rectangle 5"/>
          <p:cNvSpPr/>
          <p:nvPr/>
        </p:nvSpPr>
        <p:spPr>
          <a:xfrm>
            <a:off x="5239048" y="642919"/>
            <a:ext cx="1219200" cy="914400"/>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en-US" dirty="0" smtClean="0"/>
              <a:t>Elastrator</a:t>
            </a:r>
            <a:endParaRPr lang="fa-IR" dirty="0"/>
          </a:p>
        </p:txBody>
      </p:sp>
      <p:pic>
        <p:nvPicPr>
          <p:cNvPr id="7" name="Picture 6"/>
          <p:cNvPicPr>
            <a:picLocks noChangeAspect="1"/>
          </p:cNvPicPr>
          <p:nvPr/>
        </p:nvPicPr>
        <p:blipFill>
          <a:blip r:embed="rId3" cstate="print">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41016" y="642920"/>
            <a:ext cx="4735784" cy="43700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6703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1848</TotalTime>
  <Words>311</Words>
  <Application>Microsoft Office PowerPoint</Application>
  <PresentationFormat>On-screen Show (16:9)</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Castration</vt:lpstr>
      <vt:lpstr>Castration</vt:lpstr>
      <vt:lpstr>Burdizzo</vt:lpstr>
      <vt:lpstr>Elastration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X-ray hazards</dc:title>
  <dc:creator>Novin Pendar</dc:creator>
  <cp:lastModifiedBy>Novin Pendar</cp:lastModifiedBy>
  <cp:revision>90</cp:revision>
  <dcterms:created xsi:type="dcterms:W3CDTF">2006-08-16T00:00:00Z</dcterms:created>
  <dcterms:modified xsi:type="dcterms:W3CDTF">2019-05-31T12:10:33Z</dcterms:modified>
</cp:coreProperties>
</file>